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304" r:id="rId11"/>
    <p:sldId id="302" r:id="rId12"/>
    <p:sldId id="294" r:id="rId13"/>
    <p:sldId id="298" r:id="rId14"/>
    <p:sldId id="311" r:id="rId15"/>
    <p:sldId id="295" r:id="rId16"/>
    <p:sldId id="315" r:id="rId17"/>
    <p:sldId id="316" r:id="rId18"/>
    <p:sldId id="345" r:id="rId19"/>
    <p:sldId id="319" r:id="rId20"/>
    <p:sldId id="328" r:id="rId21"/>
    <p:sldId id="334" r:id="rId22"/>
    <p:sldId id="320" r:id="rId23"/>
    <p:sldId id="335" r:id="rId24"/>
    <p:sldId id="336" r:id="rId25"/>
    <p:sldId id="321" r:id="rId26"/>
    <p:sldId id="342" r:id="rId27"/>
    <p:sldId id="284" r:id="rId28"/>
    <p:sldId id="28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304"/>
            <p14:sldId id="302"/>
            <p14:sldId id="294"/>
            <p14:sldId id="298"/>
            <p14:sldId id="311"/>
            <p14:sldId id="295"/>
            <p14:sldId id="315"/>
            <p14:sldId id="316"/>
            <p14:sldId id="345"/>
            <p14:sldId id="319"/>
            <p14:sldId id="328"/>
            <p14:sldId id="334"/>
            <p14:sldId id="320"/>
            <p14:sldId id="335"/>
            <p14:sldId id="336"/>
            <p14:sldId id="321"/>
            <p14:sldId id="342"/>
            <p14:sldId id="284"/>
            <p14:sldId id="28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the first assumption. we have known that the first mutation alpha strain was found on October, but no one konws when the cornavirus mutated, therefore, this assumption should be held.</a:t>
            </a:r>
            <a:endParaRPr lang="en-US" altLang="zh-CN" dirty="0"/>
          </a:p>
          <a:p>
            <a:endParaRPr lang="en-US" altLang="zh-CN" dirty="0"/>
          </a:p>
          <a:p>
            <a:r>
              <a:rPr lang="en-US" altLang="zh-CN" dirty="0"/>
              <a:t>Because the MCMC and Beyasian regression has used. I assume all distributions used in this thesis are invariate. The nature of the cornavirus has many aspects such as</a:t>
            </a:r>
            <a:r>
              <a:rPr lang="en-US" altLang="zh-CN" dirty="0">
                <a:sym typeface="+mn-ea"/>
              </a:rPr>
              <a:t> serial interval</a:t>
            </a:r>
            <a:r>
              <a:rPr lang="en-US" altLang="zh-CN" dirty="0"/>
              <a:t>, which means the time distribution of the transmission from patient to patient.  and mortality rate, hospitalization rate,</a:t>
            </a:r>
            <a:endParaRPr lang="en-US" altLang="zh-CN" dirty="0"/>
          </a:p>
          <a:p>
            <a:endParaRPr lang="en-US" altLang="zh-CN" dirty="0"/>
          </a:p>
          <a:p>
            <a:r>
              <a:rPr lang="en-US" altLang="zh-CN" dirty="0"/>
              <a:t>At the end of my thesis time span, nearly 6% people in the UK has antibody, this rate is not so large. .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After being infected, the state of a person will have many situations, including unrecorded, deaths, admit to mechanical ventilation beds, in hospital and so on. Also the rate that patient admitted to the </a:t>
            </a:r>
            <a:r>
              <a:rPr lang="en-US" altLang="zh-CN" dirty="0">
                <a:sym typeface="+mn-ea"/>
              </a:rPr>
              <a:t>mechanical ventilation beds and mortality also conform constant distributions.</a:t>
            </a:r>
            <a:endParaRPr lang="en-US" altLang="zh-CN" dirty="0">
              <a:sym typeface="+mn-ea"/>
            </a:endParaRPr>
          </a:p>
          <a:p>
            <a:r>
              <a:rPr lang="en-US" altLang="zh-CN" dirty="0"/>
              <a:t>Furthermore the reported number of death or admitted to</a:t>
            </a:r>
            <a:r>
              <a:rPr lang="en-US" altLang="zh-CN" dirty="0">
                <a:sym typeface="+mn-ea"/>
              </a:rPr>
              <a:t> mechanical ventilation beds maybe not accurated, this model also to simulate the new these data if assuming they are inaccurate.</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lock-down of city and schools would significantly reduce the reproduction number of the coronavirus, while the protest of the citizens would eliminate the efforts of lock-down. Hence, the shape of the prior reproduction number has been determined by the variation of these two conditions. </a:t>
            </a:r>
            <a:endParaRPr lang="en-US" altLang="zh-CN" dirty="0"/>
          </a:p>
          <a:p>
            <a:r>
              <a:rPr lang="en-US" altLang="zh-CN" dirty="0"/>
              <a:t>To determine the location of prior reproduction, the maximum reproduction number should be figured out, then based on the ONS team and the experiment result on Real-time Assessment of Community Transmission team, REACT team for short</a:t>
            </a:r>
            <a:endParaRPr lang="en-US" altLang="zh-CN" dirty="0"/>
          </a:p>
          <a:p>
            <a:endParaRPr lang="en-US" altLang="zh-CN" dirty="0"/>
          </a:p>
          <a:p>
            <a:r>
              <a:rPr lang="en-US" altLang="zh-CN" dirty="0"/>
              <a:t>Posterior rt could be inferred after the fitness of model. The green areas indicates the 30%, 60%, and 95% confidence intervals. The blue and red areas show REACT result and ONS result respectively. It can be observed that Rt reaches its minimum of 0.42 with the 95% CI (0.39,0.46) on May 31st. On June 17th, the 95% CI contains 10.98 (0.95,1.01). Afterwards, the 95% CI is always greater than 1 or contains 1</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Yet this is an experiment in a small region, so the credibility is not so high. In Great Glasgow region, the cumulative infection result (Thompson et al.,</a:t>
            </a:r>
            <a:endParaRPr lang="en-US" altLang="zh-CN" dirty="0"/>
          </a:p>
          <a:p>
            <a:r>
              <a:rPr lang="en-US" altLang="zh-CN" dirty="0">
                <a:sym typeface="+mn-ea"/>
              </a:rPr>
              <a:t>2020) lies outside the CIs of the simulation. Yet, Glasgow’s sample size (470) is not large enough, and it is located in Scotland, so the credibility is low.</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Yet this is an experiment in a small region, so the credibility is not so high. In Great Glasgow region, the cumulative infection result (Thompson et al.,</a:t>
            </a:r>
            <a:endParaRPr lang="en-US" altLang="zh-CN" dirty="0"/>
          </a:p>
          <a:p>
            <a:r>
              <a:rPr lang="en-US" altLang="zh-CN" dirty="0">
                <a:sym typeface="+mn-ea"/>
              </a:rPr>
              <a:t>2020) lies outside the CIs of the simulation. Yet, Glasgow’s sample size (470) is not large enough, and it is located in Scotland, so the credibility is low.</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Yet this is an experiment in a small region, so the credibility is not so high. In Great Glasgow region, the cumulative infection result (Thompson et al.,</a:t>
            </a:r>
            <a:endParaRPr lang="en-US" altLang="zh-CN" dirty="0"/>
          </a:p>
          <a:p>
            <a:r>
              <a:rPr lang="en-US" altLang="zh-CN" dirty="0">
                <a:sym typeface="+mn-ea"/>
              </a:rPr>
              <a:t>2020) lies outside the CIs of the simulation. Yet, Glasgow’s sample size (470) is not large enough, and it is located in Scotland, so the credibility is low.</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This thesis studies the </a:t>
            </a:r>
            <a:r>
              <a:rPr lang="en-US" altLang="en-GB" b="1" dirty="0">
                <a:solidFill>
                  <a:srgbClr val="002060"/>
                </a:solidFill>
                <a:effectLst/>
                <a:latin typeface="Times New Roman" panose="02020603050405020304" pitchFamily="18" charset="0"/>
                <a:cs typeface="Times New Roman" panose="02020603050405020304" pitchFamily="18" charset="0"/>
                <a:sym typeface="+mn-ea"/>
              </a:rPr>
              <a:t>sampling effect</a:t>
            </a:r>
            <a:r>
              <a:rPr lang="en-GB" altLang="zh-CN" dirty="0">
                <a:solidFill>
                  <a:srgbClr val="002060"/>
                </a:solidFill>
                <a:effectLst/>
                <a:latin typeface="Times New Roman" panose="02020603050405020304" pitchFamily="18" charset="0"/>
                <a:cs typeface="Times New Roman" panose="02020603050405020304" pitchFamily="18" charset="0"/>
                <a:sym typeface="+mn-ea"/>
              </a:rPr>
              <a:t> </a:t>
            </a:r>
            <a:r>
              <a:rPr lang="en-GB" altLang="zh-CN" dirty="0">
                <a:effectLst/>
                <a:latin typeface="Times New Roman" panose="02020603050405020304" pitchFamily="18" charset="0"/>
                <a:cs typeface="Times New Roman" panose="02020603050405020304" pitchFamily="18" charset="0"/>
                <a:sym typeface="+mn-ea"/>
              </a:rPr>
              <a:t>of the COVID-19 epidemics within the UK during the period from </a:t>
            </a:r>
            <a:r>
              <a:rPr lang="en-US" altLang="en-GB" dirty="0">
                <a:effectLst/>
                <a:latin typeface="Times New Roman" panose="02020603050405020304" pitchFamily="18" charset="0"/>
                <a:cs typeface="Times New Roman" panose="02020603050405020304" pitchFamily="18" charset="0"/>
                <a:sym typeface="+mn-ea"/>
              </a:rPr>
              <a:t>31st January </a:t>
            </a:r>
            <a:r>
              <a:rPr lang="en-GB" altLang="zh-CN" dirty="0">
                <a:effectLst/>
                <a:latin typeface="Times New Roman" panose="02020603050405020304" pitchFamily="18" charset="0"/>
                <a:cs typeface="Times New Roman" panose="02020603050405020304" pitchFamily="18" charset="0"/>
                <a:sym typeface="+mn-ea"/>
              </a:rPr>
              <a:t>2020 to October 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 the models reveal the sampling effects in the UK of the</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COVID-19 epidemics, indicating the gap between ‘true’ infections and the detected</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numbers. According to this index, the results of the experiments show that the UK</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government did well after the first outbreak around 28th March, where the sampling</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effect keeps high afer then.</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here are lots of lock-down and reopen policies for</a:t>
            </a:r>
            <a:r>
              <a:rPr lang="en-US" altLang="zh-CN" dirty="0"/>
              <a:t> </a:t>
            </a:r>
            <a:r>
              <a:rPr lang="zh-CN" altLang="en-US" dirty="0"/>
              <a:t>UK. An straightforward way to describe these policies is to use dummy variables.</a:t>
            </a:r>
            <a:r>
              <a:rPr lang="en-US" altLang="zh-CN" dirty="0"/>
              <a:t> </a:t>
            </a:r>
            <a:r>
              <a:rPr lang="zh-CN" altLang="en-US" dirty="0"/>
              <a:t>However, if all policies are add to the model as dummy variables, this model cannot fit well.</a:t>
            </a:r>
            <a:r>
              <a:rPr lang="en-US" altLang="zh-CN" dirty="0"/>
              <a:t> D</a:t>
            </a:r>
            <a:r>
              <a:rPr lang="zh-CN" altLang="en-US" dirty="0"/>
              <a:t>ue to the multicollinearity problem, the variance of the coefficient of each NPI</a:t>
            </a:r>
            <a:endParaRPr lang="zh-CN" altLang="en-US" dirty="0"/>
          </a:p>
          <a:p>
            <a:r>
              <a:rPr lang="zh-CN" altLang="en-US" dirty="0"/>
              <a:t>policy on Rt will be very large in this model fitting, which leads to the unreliability</a:t>
            </a:r>
            <a:r>
              <a:rPr lang="en-US" altLang="zh-CN" dirty="0"/>
              <a:t> </a:t>
            </a:r>
            <a:r>
              <a:rPr lang="zh-CN" altLang="en-US" dirty="0"/>
              <a:t>of the final result.</a:t>
            </a:r>
            <a:endParaRPr lang="zh-CN" altLang="en-US" dirty="0"/>
          </a:p>
          <a:p>
            <a:endParaRPr lang="zh-CN" altLang="en-US" dirty="0"/>
          </a:p>
          <a:p>
            <a:r>
              <a:rPr lang="en-US" altLang="zh-CN" dirty="0"/>
              <a:t>Therefore, this thesis combines all policy variables to a single continuous variable, describing the NPI policies by using manually subjective scoring. By this</a:t>
            </a:r>
            <a:endParaRPr lang="en-US" altLang="zh-CN" dirty="0"/>
          </a:p>
          <a:p>
            <a:r>
              <a:rPr lang="en-US" altLang="zh-CN" dirty="0"/>
              <a:t>means, in the process of dimensionality reduction, the meaning of the NPI policy is retained to the greatest extent. Nonetheless, the disadvantages of this method are also very obvious. Since the scores are measured manually, this variable can be very subjective. Therefore, in the following simulations, it is necessary to ver_x0002_ify whether this scoring principle complies with data in practice. The lock down variable together with other variables to be used in the model is shown in Figure 4</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the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nature of the cornavirus will change only if it mutates</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time span, the mutation of the cornavirus did not occur</a:t>
              </a:r>
              <a:endParaRPr lang="en-US" altLang="zh-CN" sz="2600">
                <a:latin typeface="Times New Roman" panose="02020603050405020304" pitchFamily="18" charset="0"/>
                <a:ea typeface="微软雅黑 Light" panose="020B0502040204020203" charset="-122"/>
                <a:cs typeface="+mn-ea"/>
                <a:sym typeface="+mn-e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Ways to inferring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5: 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
        <p:nvSpPr>
          <p:cNvPr id="6" name="圆角矩形 5"/>
          <p:cNvSpPr/>
          <p:nvPr/>
        </p:nvSpPr>
        <p:spPr>
          <a:xfrm>
            <a:off x="601980" y="2698115"/>
            <a:ext cx="2953385" cy="128333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154170" y="2820035"/>
            <a:ext cx="2035175" cy="1526540"/>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550160" y="2012315"/>
            <a:ext cx="1493520" cy="75247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908800" y="3671570"/>
            <a:ext cx="4065270" cy="807720"/>
            <a:chOff x="10880" y="5782"/>
            <a:chExt cx="6402" cy="1272"/>
          </a:xfrm>
        </p:grpSpPr>
        <p:sp>
          <p:nvSpPr>
            <p:cNvPr id="9" name="圆角矩形 8"/>
            <p:cNvSpPr/>
            <p:nvPr/>
          </p:nvSpPr>
          <p:spPr>
            <a:xfrm>
              <a:off x="1088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554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6638290" y="4759960"/>
            <a:ext cx="5553710" cy="1228090"/>
            <a:chOff x="10454" y="7496"/>
            <a:chExt cx="8746" cy="1934"/>
          </a:xfrm>
        </p:grpSpPr>
        <p:sp>
          <p:nvSpPr>
            <p:cNvPr id="12" name="圆角矩形 11"/>
            <p:cNvSpPr/>
            <p:nvPr/>
          </p:nvSpPr>
          <p:spPr>
            <a:xfrm>
              <a:off x="14190" y="7496"/>
              <a:ext cx="5011"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0454" y="7496"/>
              <a:ext cx="2595"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2"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4" presetClass="entr" presetSubtype="16" fill="hold" grpId="0"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4" presetClass="entr" presetSubtype="16" fill="hold" grpId="0" nodeType="with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500"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4" presetClass="entr" presetSubtype="16" fill="hold" nodeType="withEffect">
                                  <p:stCondLst>
                                    <p:cond delay="0"/>
                                  </p:stCondLst>
                                  <p:childTnLst>
                                    <p:set>
                                      <p:cBhvr>
                                        <p:cTn id="38" dur="500" fill="hold">
                                          <p:stCondLst>
                                            <p:cond delay="0"/>
                                          </p:stCondLst>
                                        </p:cTn>
                                        <p:tgtEl>
                                          <p:spTgt spid="14"/>
                                        </p:tgtEl>
                                        <p:attrNameLst>
                                          <p:attrName>style.visibility</p:attrName>
                                        </p:attrNameLst>
                                      </p:cBhvr>
                                      <p:to>
                                        <p:strVal val="visible"/>
                                      </p:to>
                                    </p:set>
                                    <p:animEffect transition="in" filter="box(i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Result Analysis</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art_06"/>
          <p:cNvPicPr>
            <a:picLocks noChangeAspect="1"/>
          </p:cNvPicPr>
          <p:nvPr/>
        </p:nvPicPr>
        <p:blipFill>
          <a:blip r:embed="rId1"/>
          <a:stretch>
            <a:fillRect/>
          </a:stretch>
        </p:blipFill>
        <p:spPr>
          <a:xfrm>
            <a:off x="6193155" y="882015"/>
            <a:ext cx="5766435" cy="5478145"/>
          </a:xfrm>
          <a:prstGeom prst="rect">
            <a:avLst/>
          </a:prstGeom>
        </p:spPr>
      </p:pic>
      <p:pic>
        <p:nvPicPr>
          <p:cNvPr id="6" name="图片 5" descr="chart_01"/>
          <p:cNvPicPr>
            <a:picLocks noChangeAspect="1"/>
          </p:cNvPicPr>
          <p:nvPr/>
        </p:nvPicPr>
        <p:blipFill>
          <a:blip r:embed="rId2"/>
          <a:stretch>
            <a:fillRect/>
          </a:stretch>
        </p:blipFill>
        <p:spPr>
          <a:xfrm>
            <a:off x="496570" y="880745"/>
            <a:ext cx="5775325" cy="5487035"/>
          </a:xfrm>
          <a:prstGeom prst="rect">
            <a:avLst/>
          </a:prstGeom>
        </p:spPr>
      </p:pic>
      <p:sp>
        <p:nvSpPr>
          <p:cNvPr id="27" name="标题 3"/>
          <p:cNvSpPr txBox="1"/>
          <p:nvPr/>
        </p:nvSpPr>
        <p:spPr>
          <a:xfrm>
            <a:off x="786765" y="464820"/>
            <a:ext cx="980630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rPr>
              <a:t>t</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 through People in 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3"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art_19"/>
          <p:cNvPicPr>
            <a:picLocks noChangeAspect="1"/>
          </p:cNvPicPr>
          <p:nvPr/>
        </p:nvPicPr>
        <p:blipFill>
          <a:blip r:embed="rId1"/>
          <a:stretch>
            <a:fillRect/>
          </a:stretch>
        </p:blipFill>
        <p:spPr>
          <a:xfrm>
            <a:off x="605790" y="880745"/>
            <a:ext cx="5772150" cy="548322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effect size</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91490"/>
          </a:xfrm>
          <a:prstGeom prst="rect">
            <a:avLst/>
          </a:prstGeom>
          <a:noFill/>
        </p:spPr>
        <p:txBody>
          <a:bodyPr wrap="square" rtlCol="0" anchor="t">
            <a:spAutoFit/>
          </a:bodyPr>
          <a:p>
            <a:pPr fontAlgn="auto">
              <a:spcAft>
                <a:spcPts val="1200"/>
              </a:spcAft>
            </a:pP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6462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REACT group (red line), ONS (yellow line) and Oxford area are lies </a:t>
            </a:r>
            <a:r>
              <a:rPr lang="en-US" altLang="zh-CN" sz="2600" b="1">
                <a:solidFill>
                  <a:srgbClr val="175091"/>
                </a:solidFill>
                <a:latin typeface="Times New Roman" panose="02020603050405020304" pitchFamily="18" charset="0"/>
                <a:ea typeface="微软雅黑 Light" panose="020B0502040204020203" charset="-122"/>
                <a:cs typeface="+mn-ea"/>
              </a:rPr>
              <a:t>within the 95%CI</a:t>
            </a:r>
            <a:r>
              <a:rPr lang="en-US" altLang="zh-CN" sz="2600">
                <a:latin typeface="Times New Roman" panose="02020603050405020304" pitchFamily="18" charset="0"/>
                <a:ea typeface="微软雅黑 Light" panose="020B0502040204020203" charset="-122"/>
                <a:cs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in Great Glasgow region, the cumulative infection result (green line)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art_16"/>
          <p:cNvPicPr>
            <a:picLocks noChangeAspect="1"/>
          </p:cNvPicPr>
          <p:nvPr/>
        </p:nvPicPr>
        <p:blipFill>
          <a:blip r:embed="rId1"/>
          <a:stretch>
            <a:fillRect/>
          </a:stretch>
        </p:blipFill>
        <p:spPr>
          <a:xfrm>
            <a:off x="680720" y="854710"/>
            <a:ext cx="5811520" cy="552132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10: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death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98615" y="985520"/>
            <a:ext cx="5380355" cy="54463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a:t>
            </a:r>
            <a:r>
              <a:rPr lang="en-US" altLang="zh-CN" sz="2600">
                <a:latin typeface="Times New Roman" panose="02020603050405020304" pitchFamily="18" charset="0"/>
                <a:ea typeface="微软雅黑 Light" panose="020B0502040204020203" charset="-122"/>
                <a:cs typeface="+mn-ea"/>
                <a:sym typeface="+mn-ea"/>
              </a:rPr>
              <a:t>Great Glasgow region (green line) is lies </a:t>
            </a:r>
            <a:r>
              <a:rPr lang="en-US" altLang="zh-CN" sz="2600" b="1">
                <a:solidFill>
                  <a:srgbClr val="175091"/>
                </a:solidFill>
                <a:latin typeface="Times New Roman" panose="02020603050405020304" pitchFamily="18" charset="0"/>
                <a:ea typeface="微软雅黑 Light" panose="020B0502040204020203" charset="-122"/>
                <a:cs typeface="+mn-ea"/>
                <a:sym typeface="+mn-ea"/>
              </a:rPr>
              <a:t>within the 95%CI</a:t>
            </a:r>
            <a:r>
              <a:rPr lang="en-US" altLang="zh-CN" sz="2600">
                <a:latin typeface="Times New Roman" panose="02020603050405020304" pitchFamily="18" charset="0"/>
                <a:ea typeface="微软雅黑 Light" panose="020B0502040204020203" charset="-122"/>
                <a:cs typeface="+mn-ea"/>
                <a:sym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the cumulative infection result of </a:t>
            </a:r>
            <a:r>
              <a:rPr lang="en-US" altLang="zh-CN" sz="2600">
                <a:latin typeface="Times New Roman" panose="02020603050405020304" pitchFamily="18" charset="0"/>
                <a:ea typeface="微软雅黑 Light" panose="020B0502040204020203" charset="-122"/>
                <a:cs typeface="+mn-ea"/>
                <a:sym typeface="+mn-ea"/>
              </a:rPr>
              <a:t> REACT group (red line), ONS (yellow line) and Oxford area (purple line) are</a:t>
            </a:r>
            <a:r>
              <a:rPr lang="en-US" altLang="zh-CN" sz="2600">
                <a:latin typeface="Times New Roman" panose="02020603050405020304" pitchFamily="18" charset="0"/>
                <a:ea typeface="微软雅黑 Light" panose="020B0502040204020203" charset="-122"/>
                <a:cs typeface="+mn-ea"/>
              </a:rPr>
              <a:t>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6462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REACT group (red line), ONS (yellow line) and Oxford area are lies </a:t>
            </a:r>
            <a:r>
              <a:rPr lang="en-US" altLang="zh-CN" sz="2600" b="1">
                <a:solidFill>
                  <a:srgbClr val="175091"/>
                </a:solidFill>
                <a:latin typeface="Times New Roman" panose="02020603050405020304" pitchFamily="18" charset="0"/>
                <a:ea typeface="微软雅黑 Light" panose="020B0502040204020203" charset="-122"/>
                <a:cs typeface="+mn-ea"/>
              </a:rPr>
              <a:t>within the 95%CI</a:t>
            </a:r>
            <a:r>
              <a:rPr lang="en-US" altLang="zh-CN" sz="2600">
                <a:latin typeface="Times New Roman" panose="02020603050405020304" pitchFamily="18" charset="0"/>
                <a:ea typeface="微软雅黑 Light" panose="020B0502040204020203" charset="-122"/>
                <a:cs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in Great Glasgow region, the cumulative infection result (green line)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11: Daily sampling effect inferred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rcRect t="1998"/>
          <a:stretch>
            <a:fillRect/>
          </a:stretch>
        </p:blipFill>
        <p:spPr>
          <a:xfrm>
            <a:off x="670560" y="890905"/>
            <a:ext cx="5902325" cy="5495925"/>
          </a:xfrm>
          <a:prstGeom prst="rect">
            <a:avLst/>
          </a:prstGeom>
        </p:spPr>
      </p:pic>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art_18"/>
          <p:cNvPicPr>
            <a:picLocks noChangeAspect="1"/>
          </p:cNvPicPr>
          <p:nvPr/>
        </p:nvPicPr>
        <p:blipFill>
          <a:blip r:embed="rId1"/>
          <a:srcRect t="1352" b="3393"/>
          <a:stretch>
            <a:fillRect/>
          </a:stretch>
        </p:blipFill>
        <p:spPr>
          <a:xfrm>
            <a:off x="665480" y="882650"/>
            <a:ext cx="6104255" cy="552513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12: Daily sampling effect inferred from death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11: Daily sampling effect inferred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rcRect t="1998"/>
          <a:stretch>
            <a:fillRect/>
          </a:stretch>
        </p:blipFill>
        <p:spPr>
          <a:xfrm>
            <a:off x="670560" y="890905"/>
            <a:ext cx="5902325" cy="5495925"/>
          </a:xfrm>
          <a:prstGeom prst="rect">
            <a:avLst/>
          </a:prstGeom>
        </p:spPr>
      </p:pic>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Conclusion</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Conclusion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文本框 3"/>
          <p:cNvSpPr txBox="1"/>
          <p:nvPr/>
        </p:nvSpPr>
        <p:spPr>
          <a:xfrm>
            <a:off x="2245995" y="1333500"/>
            <a:ext cx="1922145"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31st January </a:t>
            </a:r>
            <a:endParaRPr lang="en-US" altLang="zh-CN" sz="2400" b="1">
              <a:latin typeface="Times New Roman" panose="02020603050405020304" pitchFamily="18" charset="0"/>
              <a:cs typeface="Times New Roman" panose="02020603050405020304" pitchFamily="18" charset="0"/>
            </a:endParaRPr>
          </a:p>
        </p:txBody>
      </p:sp>
      <p:sp>
        <p:nvSpPr>
          <p:cNvPr id="5" name="文本框 4"/>
          <p:cNvSpPr txBox="1"/>
          <p:nvPr/>
        </p:nvSpPr>
        <p:spPr>
          <a:xfrm>
            <a:off x="7158990" y="1333500"/>
            <a:ext cx="2275840"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1st October </a:t>
            </a:r>
            <a:endParaRPr lang="en-US" altLang="zh-CN" sz="2400" b="1">
              <a:latin typeface="Times New Roman" panose="02020603050405020304" pitchFamily="18" charset="0"/>
              <a:cs typeface="Times New Roman" panose="02020603050405020304" pitchFamily="18" charset="0"/>
            </a:endParaRPr>
          </a:p>
        </p:txBody>
      </p:sp>
      <p:cxnSp>
        <p:nvCxnSpPr>
          <p:cNvPr id="6" name="直接箭头连接符 5"/>
          <p:cNvCxnSpPr>
            <a:stCxn id="4" idx="3"/>
            <a:endCxn id="5" idx="1"/>
          </p:cNvCxnSpPr>
          <p:nvPr/>
        </p:nvCxnSpPr>
        <p:spPr>
          <a:xfrm>
            <a:off x="4168140" y="1564005"/>
            <a:ext cx="299085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490085" y="1103630"/>
            <a:ext cx="2346960" cy="460375"/>
          </a:xfrm>
          <a:prstGeom prst="rect">
            <a:avLst/>
          </a:prstGeom>
          <a:noFill/>
        </p:spPr>
        <p:txBody>
          <a:bodyPr wrap="square" rtlCol="0">
            <a:spAutoFit/>
          </a:bodyPr>
          <a:p>
            <a:r>
              <a:rPr lang="en-US" altLang="zh-CN" sz="2400" b="1">
                <a:solidFill>
                  <a:srgbClr val="002060"/>
                </a:solidFill>
                <a:latin typeface="Times New Roman" panose="02020603050405020304" pitchFamily="18" charset="0"/>
                <a:cs typeface="Times New Roman" panose="02020603050405020304" pitchFamily="18" charset="0"/>
              </a:rPr>
              <a:t>Sampling effect</a:t>
            </a:r>
            <a:endParaRPr lang="en-US" altLang="zh-CN" sz="2400" b="1">
              <a:solidFill>
                <a:srgbClr val="002060"/>
              </a:solidFill>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864870" y="3360420"/>
            <a:ext cx="10603230" cy="891540"/>
            <a:chOff x="1504" y="1870"/>
            <a:chExt cx="16444" cy="1404"/>
          </a:xfrm>
        </p:grpSpPr>
        <p:sp>
          <p:nvSpPr>
            <p:cNvPr id="21" name="文本框 20"/>
            <p:cNvSpPr txBox="1"/>
            <p:nvPr/>
          </p:nvSpPr>
          <p:spPr>
            <a:xfrm>
              <a:off x="2417" y="1870"/>
              <a:ext cx="15531" cy="140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The UK government did well after the first outbreak around 28th March, where the sampling effect keeps high afer then, with some ups and downs</a:t>
              </a:r>
              <a:endParaRPr lang="en-US" altLang="zh-CN" sz="2600">
                <a:latin typeface="Times New Roman" panose="02020603050405020304" pitchFamily="18" charset="0"/>
                <a:ea typeface="微软雅黑 Light" panose="020B0502040204020203" charset="-122"/>
                <a:cs typeface="+mn-ea"/>
                <a:sym typeface="+mn-ea"/>
              </a:endParaRPr>
            </a:p>
          </p:txBody>
        </p:sp>
        <p:sp>
          <p:nvSpPr>
            <p:cNvPr id="19" name="矩形 18"/>
            <p:cNvSpPr/>
            <p:nvPr/>
          </p:nvSpPr>
          <p:spPr>
            <a:xfrm>
              <a:off x="1504" y="2185"/>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2515" y="3148"/>
              <a:ext cx="15237" cy="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864870" y="4516120"/>
            <a:ext cx="10722520" cy="891540"/>
            <a:chOff x="1504" y="1870"/>
            <a:chExt cx="16629" cy="1404"/>
          </a:xfrm>
        </p:grpSpPr>
        <p:sp>
          <p:nvSpPr>
            <p:cNvPr id="3" name="文本框 2"/>
            <p:cNvSpPr txBox="1"/>
            <p:nvPr/>
          </p:nvSpPr>
          <p:spPr>
            <a:xfrm>
              <a:off x="2417" y="1870"/>
              <a:ext cx="15716" cy="140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The NPIs taken by the UK governments could significantly reduce the R</a:t>
              </a:r>
              <a:r>
                <a:rPr lang="en-US" altLang="zh-CN" sz="2600" baseline="-25000">
                  <a:latin typeface="Times New Roman" panose="02020603050405020304" pitchFamily="18" charset="0"/>
                  <a:ea typeface="微软雅黑 Light" panose="020B0502040204020203" charset="-122"/>
                  <a:cs typeface="+mn-ea"/>
                  <a:sym typeface="+mn-ea"/>
                </a:rPr>
                <a:t>t </a:t>
              </a:r>
              <a:r>
                <a:rPr lang="en-US" altLang="zh-CN" sz="2600">
                  <a:latin typeface="Times New Roman" panose="02020603050405020304" pitchFamily="18" charset="0"/>
                  <a:ea typeface="微软雅黑 Light" panose="020B0502040204020203" charset="-122"/>
                  <a:cs typeface="+mn-ea"/>
                  <a:sym typeface="+mn-ea"/>
                </a:rPr>
                <a:t>of SARS-CoV-2, while the protest for it has no significant impact on the </a:t>
              </a:r>
              <a:r>
                <a:rPr lang="en-US" altLang="zh-CN" sz="2600">
                  <a:latin typeface="Times New Roman" panose="02020603050405020304" pitchFamily="18" charset="0"/>
                  <a:ea typeface="微软雅黑 Light" panose="020B0502040204020203" charset="-122"/>
                  <a:cs typeface="+mn-ea"/>
                  <a:sym typeface="+mn-ea"/>
                </a:rPr>
                <a:t>R</a:t>
              </a:r>
              <a:r>
                <a:rPr lang="en-US" altLang="zh-CN" sz="2600" baseline="-25000">
                  <a:latin typeface="Times New Roman" panose="02020603050405020304" pitchFamily="18" charset="0"/>
                  <a:ea typeface="微软雅黑 Light" panose="020B0502040204020203" charset="-122"/>
                  <a:cs typeface="+mn-ea"/>
                  <a:sym typeface="+mn-ea"/>
                </a:rPr>
                <a:t>t</a:t>
              </a:r>
              <a:endParaRPr lang="en-US" altLang="zh-CN" sz="2600">
                <a:latin typeface="Times New Roman" panose="02020603050405020304" pitchFamily="18" charset="0"/>
                <a:ea typeface="微软雅黑 Light" panose="020B0502040204020203" charset="-122"/>
                <a:cs typeface="+mn-ea"/>
                <a:sym typeface="+mn-ea"/>
              </a:endParaRPr>
            </a:p>
          </p:txBody>
        </p:sp>
        <p:sp>
          <p:nvSpPr>
            <p:cNvPr id="8" name="矩形 7"/>
            <p:cNvSpPr/>
            <p:nvPr/>
          </p:nvSpPr>
          <p:spPr>
            <a:xfrm>
              <a:off x="1504" y="2185"/>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2515" y="3148"/>
              <a:ext cx="15237" cy="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864870" y="2204720"/>
            <a:ext cx="10603230" cy="891540"/>
            <a:chOff x="1504" y="1870"/>
            <a:chExt cx="16444" cy="1404"/>
          </a:xfrm>
        </p:grpSpPr>
        <p:sp>
          <p:nvSpPr>
            <p:cNvPr id="11" name="文本框 10"/>
            <p:cNvSpPr txBox="1"/>
            <p:nvPr/>
          </p:nvSpPr>
          <p:spPr>
            <a:xfrm>
              <a:off x="2417" y="1870"/>
              <a:ext cx="15531" cy="140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The UK government did well after the first outbreak around 28th March, where the sampling effect keeps high afer then, with some ups and downs</a:t>
              </a:r>
              <a:endParaRPr lang="en-US" altLang="zh-CN" sz="2600">
                <a:latin typeface="Times New Roman" panose="02020603050405020304" pitchFamily="18" charset="0"/>
                <a:ea typeface="微软雅黑 Light" panose="020B0502040204020203" charset="-122"/>
                <a:cs typeface="+mn-ea"/>
                <a:sym typeface="+mn-ea"/>
              </a:endParaRPr>
            </a:p>
          </p:txBody>
        </p:sp>
        <p:sp>
          <p:nvSpPr>
            <p:cNvPr id="12" name="矩形 11"/>
            <p:cNvSpPr/>
            <p:nvPr/>
          </p:nvSpPr>
          <p:spPr>
            <a:xfrm>
              <a:off x="1504" y="2185"/>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3" name="直接连接符 12"/>
            <p:cNvCxnSpPr/>
            <p:nvPr/>
          </p:nvCxnSpPr>
          <p:spPr>
            <a:xfrm>
              <a:off x="2515" y="3148"/>
              <a:ext cx="15237" cy="22"/>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rPr>
              <a:t>Reference list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396938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Inglesby, Thomas V. "Public Health Measures and the Reproduction Number of SARS-CoV-2." JAMA : The Journal of the American Medical Association 323.21 (2020): 2186-187.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Seth Flaxman, Swapnil Mishra,Axel Gandy, H Juliette T Unwin, Thomas A Mellan,Helen Coupland, Charles Whittaker,Harrison Zhu,Tresnia Berah,Jeffrey W Eaton,et al. Estimating the effects of non-pharmaceutical interventions on covid- 19 in europe. Nature, 584(7820):257-261,2020.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kern="1200" dirty="0">
              <a:solidFill>
                <a:schemeClr val="tx1"/>
              </a:solidFill>
              <a:effectLst/>
              <a:latin typeface="Times New Roman" panose="02020603050405020304" pitchFamily="18" charset="0"/>
              <a:ea typeface="+mn-ea"/>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050290"/>
          </a:xfrm>
          <a:prstGeom prst="rect">
            <a:avLst/>
          </a:prstGeom>
        </p:spPr>
        <p:txBody>
          <a:bodyPr>
            <a:spAutoFit/>
          </a:bodyPr>
          <a:lstStyle/>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Date：10</a:t>
            </a:r>
            <a:r>
              <a:rPr lang="en-US" altLang="zh-CN" sz="2400" b="1" baseline="30000" dirty="0">
                <a:solidFill>
                  <a:schemeClr val="bg1"/>
                </a:solidFill>
                <a:latin typeface="Times New Roman" panose="02020603050405020304" pitchFamily="18" charset="0"/>
                <a:ea typeface="微软雅黑" panose="020B0503020204020204" pitchFamily="34" charset="-122"/>
                <a:cs typeface="+mn-ea"/>
              </a:rPr>
              <a:t>th</a:t>
            </a:r>
            <a:r>
              <a:rPr lang="en-US" altLang="zh-CN" sz="2400" b="1" dirty="0">
                <a:solidFill>
                  <a:schemeClr val="bg1"/>
                </a:solidFill>
                <a:latin typeface="Times New Roman" panose="02020603050405020304" pitchFamily="18" charset="0"/>
                <a:ea typeface="微软雅黑" panose="020B0503020204020204" pitchFamily="34" charset="-122"/>
                <a:cs typeface="+mn-ea"/>
              </a:rPr>
              <a:t> September 2021</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646331"/>
              <a:chOff x="6025111" y="1445348"/>
              <a:chExt cx="4556760" cy="646331"/>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341818"/>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Methodology</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Conclusion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Result analysis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87620"/>
          </a:xfrm>
          <a:prstGeom prst="rect">
            <a:avLst/>
          </a:prstGeom>
          <a:noFill/>
        </p:spPr>
        <p:txBody>
          <a:bodyPr wrap="square" lIns="0" rtlCol="0">
            <a:spAutoFit/>
          </a:bodyPr>
          <a:p>
            <a:pPr fontAlgn="auto">
              <a:spcAft>
                <a:spcPts val="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fontAlgn="auto">
              <a:spcAft>
                <a:spcPts val="10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fontAlgn="auto">
              <a:spcAft>
                <a:spcPts val="10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31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January to 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hart_13"/>
          <p:cNvPicPr>
            <a:picLocks noChangeAspect="1"/>
          </p:cNvPicPr>
          <p:nvPr/>
        </p:nvPicPr>
        <p:blipFill>
          <a:blip r:embed="rId1"/>
          <a:stretch>
            <a:fillRect/>
          </a:stretch>
        </p:blipFill>
        <p:spPr>
          <a:xfrm>
            <a:off x="868045" y="880745"/>
            <a:ext cx="5821045" cy="5530850"/>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description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0" name="文本框 9"/>
          <p:cNvSpPr txBox="1"/>
          <p:nvPr/>
        </p:nvSpPr>
        <p:spPr>
          <a:xfrm>
            <a:off x="1640205" y="6395085"/>
            <a:ext cx="6106160" cy="398780"/>
          </a:xfrm>
          <a:prstGeom prst="rect">
            <a:avLst/>
          </a:prstGeom>
          <a:noFill/>
        </p:spPr>
        <p:txBody>
          <a:bodyPr wrap="square" rtlCol="0">
            <a:spAutoFit/>
          </a:bodyPr>
          <a:p>
            <a:pPr algn="l">
              <a:buClrTx/>
              <a:buSzTx/>
              <a:buFontTx/>
            </a:pPr>
            <a:r>
              <a:rPr lang="en-US" altLang="zh-CN" sz="2000" b="1">
                <a:solidFill>
                  <a:schemeClr val="bg1"/>
                </a:solidFill>
                <a:latin typeface="Times New Roman" panose="02020603050405020304" pitchFamily="18" charset="0"/>
                <a:ea typeface="微软雅黑 Light" panose="020B0502040204020203" charset="-122"/>
                <a:cs typeface="+mn-ea"/>
              </a:rPr>
              <a:t>Figure 4:All data used from 31st Jan to 1st Oct 2020</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7322185" y="1219835"/>
            <a:ext cx="4706620"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sym typeface="+mn-ea"/>
              </a:rPr>
              <a:t>This figure shows the all data for this thesis. Observed cases, on the mechanical ventilation bedsbeds, death, and in hospital </a:t>
            </a:r>
            <a:r>
              <a:rPr lang="en-US" altLang="zh-CN" sz="2800" b="1">
                <a:solidFill>
                  <a:srgbClr val="175091"/>
                </a:solidFill>
                <a:latin typeface="Times New Roman" panose="02020603050405020304" pitchFamily="18" charset="0"/>
                <a:ea typeface="微软雅黑 Light" panose="020B0502040204020203" charset="-122"/>
                <a:cs typeface="+mn-ea"/>
                <a:sym typeface="+mn-ea"/>
              </a:rPr>
              <a:t>are solid lines</a:t>
            </a:r>
            <a:r>
              <a:rPr lang="en-US" altLang="zh-CN" sz="2800">
                <a:latin typeface="Times New Roman" panose="02020603050405020304" pitchFamily="18" charset="0"/>
                <a:ea typeface="微软雅黑 Light" panose="020B0502040204020203" charset="-122"/>
                <a:cs typeface="+mn-ea"/>
                <a:sym typeface="+mn-ea"/>
              </a:rPr>
              <a:t>. </a:t>
            </a:r>
            <a:r>
              <a:rPr lang="en-US" altLang="zh-CN" sz="2800" b="1">
                <a:solidFill>
                  <a:srgbClr val="175091"/>
                </a:solidFill>
                <a:latin typeface="Times New Roman" panose="02020603050405020304" pitchFamily="18" charset="0"/>
                <a:ea typeface="微软雅黑 Light" panose="020B0502040204020203" charset="-122"/>
                <a:cs typeface="+mn-ea"/>
                <a:sym typeface="+mn-ea"/>
              </a:rPr>
              <a:t>The dotted lines show the variables that describe the NPI</a:t>
            </a:r>
            <a:r>
              <a:rPr lang="en-US" altLang="zh-CN" sz="2800">
                <a:latin typeface="Times New Roman" panose="02020603050405020304" pitchFamily="18" charset="0"/>
                <a:ea typeface="微软雅黑 Light" panose="020B0502040204020203" charset="-122"/>
                <a:cs typeface="+mn-ea"/>
                <a:sym typeface="+mn-ea"/>
              </a:rPr>
              <a:t> policies, including lockdown, lockdown of schools and universities, and the protest index.</a:t>
            </a:r>
            <a:endParaRPr lang="en-US" altLang="zh-CN" sz="2800">
              <a:latin typeface="Times New Roman" panose="02020603050405020304" pitchFamily="18" charset="0"/>
              <a:ea typeface="微软雅黑 Light" panose="020B0502040204020203" charset="-122"/>
              <a:cs typeface="+mn-ea"/>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7582</Words>
  <Application>WPS 演示</Application>
  <PresentationFormat>宽屏</PresentationFormat>
  <Paragraphs>190</Paragraphs>
  <Slides>26</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78</cp:revision>
  <dcterms:created xsi:type="dcterms:W3CDTF">2021-09-07T13:50:00Z</dcterms:created>
  <dcterms:modified xsi:type="dcterms:W3CDTF">2021-09-09T00:38:48Z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